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88" r:id="rId5"/>
    <p:sldMasterId id="2147486496" r:id="rId6"/>
    <p:sldMasterId id="2147483738" r:id="rId7"/>
  </p:sldMasterIdLst>
  <p:notesMasterIdLst>
    <p:notesMasterId r:id="rId13"/>
  </p:notesMasterIdLst>
  <p:sldIdLst>
    <p:sldId id="271" r:id="rId8"/>
    <p:sldId id="266" r:id="rId9"/>
    <p:sldId id="270" r:id="rId10"/>
    <p:sldId id="269"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84925F-96A0-4ACE-8A21-70712DCCC67E}" v="357" dt="2023-08-08T18:34:14.554"/>
    <p1510:client id="{CDF9CCCD-8049-4450-99C9-0CF1958E2618}" v="87" dt="2023-08-08T18:39:59.075"/>
    <p1510:client id="{E37503DD-80DB-3581-E0DB-2C5375E23967}" v="98" dt="2023-11-01T22:08:46.5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93" d="100"/>
          <a:sy n="93" d="100"/>
        </p:scale>
        <p:origin x="7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6/1/2025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6/1/2025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6/1/2025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6/1/2025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627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6/1/2025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530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6/1/2025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16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6/1/2025</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dirty="0"/>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dirty="0"/>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dirty="0"/>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fld id="{3F657163-B0C7-401E-8BA5-ACDF2CB567A1}" type="slidenum">
              <a:rPr lang="en-US" smtClean="0"/>
              <a:t>‹#›</a:t>
            </a:fld>
            <a:endParaRPr lang="en-US"/>
          </a:p>
        </p:txBody>
      </p:sp>
    </p:spTree>
    <p:extLst>
      <p:ext uri="{BB962C8B-B14F-4D97-AF65-F5344CB8AC3E}">
        <p14:creationId xmlns:p14="http://schemas.microsoft.com/office/powerpoint/2010/main" val="5525124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Gray">
    <p:bg>
      <p:bgPr>
        <a:solidFill>
          <a:schemeClr val="accent6"/>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87B6FE4F-141E-ED41-B67A-506354547DFF}"/>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AD749865-B90B-46D4-A353-C92C39E706EA}"/>
              </a:ext>
            </a:extLst>
          </p:cNvPr>
          <p:cNvSpPr>
            <a:spLocks noGrp="1"/>
          </p:cNvSpPr>
          <p:nvPr>
            <p:ph type="title" hasCustomPrompt="1"/>
          </p:nvPr>
        </p:nvSpPr>
        <p:spPr/>
        <p:txBody>
          <a:bodyPr/>
          <a:lstStyle>
            <a:lvl1pPr>
              <a:defRPr>
                <a:solidFill>
                  <a:schemeClr val="bg1"/>
                </a:solidFill>
              </a:defRPr>
            </a:lvl1pPr>
          </a:lstStyle>
          <a:p>
            <a:r>
              <a:rPr lang="en-US"/>
              <a:t>Header</a:t>
            </a:r>
            <a:endParaRPr lang="en-IN"/>
          </a:p>
        </p:txBody>
      </p:sp>
    </p:spTree>
    <p:extLst>
      <p:ext uri="{BB962C8B-B14F-4D97-AF65-F5344CB8AC3E}">
        <p14:creationId xmlns:p14="http://schemas.microsoft.com/office/powerpoint/2010/main" val="2098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F0622973-87C0-604F-BC65-1AB562AA7232}"/>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lumMod val="50000"/>
                    <a:lumOff val="50000"/>
                  </a:schemeClr>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3D52D5A2-A4E2-424F-B1E6-4C6A5A6222F5}"/>
              </a:ext>
            </a:extLst>
          </p:cNvPr>
          <p:cNvSpPr>
            <a:spLocks noGrp="1"/>
          </p:cNvSpPr>
          <p:nvPr>
            <p:ph type="title" hasCustomPrompt="1"/>
          </p:nvPr>
        </p:nvSpPr>
        <p:spPr/>
        <p:txBody>
          <a:bodyPr/>
          <a:lstStyle/>
          <a:p>
            <a:r>
              <a:rPr lang="en-US"/>
              <a:t>Header</a:t>
            </a:r>
            <a:endParaRPr lang="en-IN"/>
          </a:p>
        </p:txBody>
      </p:sp>
    </p:spTree>
    <p:extLst>
      <p:ext uri="{BB962C8B-B14F-4D97-AF65-F5344CB8AC3E}">
        <p14:creationId xmlns:p14="http://schemas.microsoft.com/office/powerpoint/2010/main" val="20239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3032112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44" Type="http://schemas.openxmlformats.org/officeDocument/2006/relationships/slideLayout" Target="../slideLayouts/slideLayout55.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theme" Target="../theme/theme2.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52" Type="http://schemas.openxmlformats.org/officeDocument/2006/relationships/slideLayout" Target="../slideLayouts/slideLayout63.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4.xml"/><Relationship Id="rId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dirty="0"/>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dirty="0">
                <a:latin typeface="+mj-lt"/>
              </a:rPr>
              <a:t>© COPYRIGHT MICROSOFT CORPORATION. ALL RIGHTS RESERVED.</a:t>
            </a:r>
          </a:p>
        </p:txBody>
      </p:sp>
    </p:spTree>
    <p:extLst>
      <p:ext uri="{BB962C8B-B14F-4D97-AF65-F5344CB8AC3E}">
        <p14:creationId xmlns:p14="http://schemas.microsoft.com/office/powerpoint/2010/main" val="2360367490"/>
      </p:ext>
    </p:extLst>
  </p:cSld>
  <p:clrMap bg1="lt1" tx1="dk1" bg2="lt2" tx2="dk2" accent1="accent1" accent2="accent2" accent3="accent3" accent4="accent4" accent5="accent5" accent6="accent6" hlink="hlink" folHlink="folHlink"/>
  <p:sldLayoutIdLst>
    <p:sldLayoutId id="2147483752" r:id="rId1"/>
    <p:sldLayoutId id="2147486492" r:id="rId2"/>
    <p:sldLayoutId id="2147486493" r:id="rId3"/>
    <p:sldLayoutId id="2147486494" r:id="rId4"/>
  </p:sldLayoutIdLst>
  <p:hf sldNum="0"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34.xml"/><Relationship Id="rId7" Type="http://schemas.openxmlformats.org/officeDocument/2006/relationships/image" Target="../media/image3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425541"/>
            <a:ext cx="4547263" cy="1107996"/>
          </a:xfrm>
        </p:spPr>
        <p:txBody>
          <a:bodyPr wrap="square" anchor="b">
            <a:normAutofit fontScale="90000"/>
          </a:bodyPr>
          <a:lstStyle/>
          <a:p>
            <a:r>
              <a:rPr lang="en-US" dirty="0">
                <a:cs typeface="Segoe UI"/>
              </a:rPr>
              <a:t>Ideals Crew: Al Chatbot </a:t>
            </a:r>
            <a:br>
              <a:rPr lang="en-US" dirty="0">
                <a:cs typeface="Segoe UI"/>
              </a:rPr>
            </a:br>
            <a:r>
              <a:rPr lang="en-US" sz="2000" dirty="0">
                <a:cs typeface="Segoe UI"/>
              </a:rPr>
              <a:t>Solution Type: Prototype</a:t>
            </a:r>
            <a:endParaRPr lang="en-US" dirty="0"/>
          </a:p>
        </p:txBody>
      </p:sp>
      <p:sp>
        <p:nvSpPr>
          <p:cNvPr id="5" name="Text Placeholder 4"/>
          <p:cNvSpPr>
            <a:spLocks noGrp="1"/>
          </p:cNvSpPr>
          <p:nvPr>
            <p:ph type="body" sz="quarter" idx="12"/>
          </p:nvPr>
        </p:nvSpPr>
        <p:spPr>
          <a:xfrm>
            <a:off x="582042" y="3962400"/>
            <a:ext cx="4791816" cy="842460"/>
          </a:xfrm>
        </p:spPr>
        <p:txBody>
          <a:bodyPr vert="horz" wrap="square" lIns="0" tIns="0" rIns="0" bIns="0" rtlCol="0" anchor="t">
            <a:noAutofit/>
          </a:bodyPr>
          <a:lstStyle/>
          <a:p>
            <a:pPr>
              <a:spcAft>
                <a:spcPts val="600"/>
              </a:spcAft>
            </a:pPr>
            <a:r>
              <a:rPr lang="en-US" sz="2400" dirty="0"/>
              <a:t>Sneha Pandey (Team Lead) </a:t>
            </a:r>
          </a:p>
          <a:p>
            <a:pPr>
              <a:spcAft>
                <a:spcPts val="600"/>
              </a:spcAft>
            </a:pPr>
            <a:r>
              <a:rPr lang="en-US" sz="2400" dirty="0"/>
              <a:t>Philippa Burgess</a:t>
            </a:r>
          </a:p>
          <a:p>
            <a:pPr>
              <a:spcAft>
                <a:spcPts val="600"/>
              </a:spcAft>
            </a:pPr>
            <a:r>
              <a:rPr lang="en-US" sz="2400" dirty="0"/>
              <a:t>Yash </a:t>
            </a:r>
            <a:r>
              <a:rPr lang="en-US" sz="2400" dirty="0" err="1"/>
              <a:t>Padhara</a:t>
            </a:r>
            <a:endParaRPr lang="en-US" sz="2400" dirty="0"/>
          </a:p>
          <a:p>
            <a:pPr>
              <a:spcAft>
                <a:spcPts val="600"/>
              </a:spcAft>
            </a:pPr>
            <a:r>
              <a:rPr lang="en-US" sz="2400" dirty="0"/>
              <a:t>Krishna Vamsi </a:t>
            </a:r>
            <a:r>
              <a:rPr lang="en-US" sz="2400" dirty="0" err="1"/>
              <a:t>Regulavalasa</a:t>
            </a:r>
            <a:endParaRPr lang="en-US" sz="2400" dirty="0"/>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24734825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The Opportunity: Bringing Timeless Wisdom to a Modern Audience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endParaRPr lang="en-US" dirty="0">
              <a:solidFill>
                <a:srgbClr val="000000"/>
              </a:solidFill>
              <a:cs typeface="Segoe UI"/>
            </a:endParaRPr>
          </a:p>
          <a:p>
            <a:pPr defTabSz="932742"/>
            <a:endParaRPr lang="en-US" dirty="0">
              <a:solidFill>
                <a:srgbClr val="000000"/>
              </a:solidFill>
              <a:cs typeface="Segoe UI"/>
            </a:endParaRPr>
          </a:p>
        </p:txBody>
      </p:sp>
      <p:sp>
        <p:nvSpPr>
          <p:cNvPr id="5" name="Rectangle 2">
            <a:extLst>
              <a:ext uri="{FF2B5EF4-FFF2-40B4-BE49-F238E27FC236}">
                <a16:creationId xmlns:a16="http://schemas.microsoft.com/office/drawing/2014/main" id="{3C4A7E68-E44B-0638-210C-A8E691257EC2}"/>
              </a:ext>
            </a:extLst>
          </p:cNvPr>
          <p:cNvSpPr>
            <a:spLocks noChangeArrowheads="1"/>
          </p:cNvSpPr>
          <p:nvPr/>
        </p:nvSpPr>
        <p:spPr bwMode="auto">
          <a:xfrm>
            <a:off x="669852" y="3621790"/>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0AC744B1-6638-5064-5F09-BEA254D83D4C}"/>
              </a:ext>
            </a:extLst>
          </p:cNvPr>
          <p:cNvSpPr txBox="1"/>
          <p:nvPr/>
        </p:nvSpPr>
        <p:spPr>
          <a:xfrm>
            <a:off x="584200" y="1694203"/>
            <a:ext cx="10809341" cy="4924425"/>
          </a:xfrm>
          <a:prstGeom prst="rect">
            <a:avLst/>
          </a:prstGeom>
          <a:noFill/>
        </p:spPr>
        <p:txBody>
          <a:bodyPr wrap="square" lIns="0" tIns="0" rIns="0" bIns="0" rtlCol="0">
            <a:spAutoFit/>
          </a:bodyPr>
          <a:lstStyle/>
          <a:p>
            <a:pPr algn="l"/>
            <a:r>
              <a:rPr lang="en-US" sz="2000" dirty="0"/>
              <a:t>How we feel often determines our attention, motivation, and actions. Those activities over our lifetime build our community, opportunities and character – which leads to outcomes across our professional, family, and personal lives that can impact generations. </a:t>
            </a:r>
          </a:p>
          <a:p>
            <a:pPr algn="l"/>
            <a:endParaRPr lang="en-US" sz="2000" dirty="0"/>
          </a:p>
          <a:p>
            <a:pPr algn="l"/>
            <a:r>
              <a:rPr lang="en-US" sz="2000" dirty="0"/>
              <a:t>Feelings are internalized and processed by mindset, values and resilience. </a:t>
            </a:r>
          </a:p>
          <a:p>
            <a:pPr algn="l"/>
            <a:r>
              <a:rPr lang="en-US" sz="2000" dirty="0"/>
              <a:t>Therefore, daily inspirations that guide us to develop our emotional and </a:t>
            </a:r>
          </a:p>
          <a:p>
            <a:pPr algn="l"/>
            <a:r>
              <a:rPr lang="en-US" sz="2000" dirty="0"/>
              <a:t>spiritual selves have value. </a:t>
            </a:r>
          </a:p>
          <a:p>
            <a:pPr algn="l"/>
            <a:endParaRPr lang="en-US" sz="2000" dirty="0"/>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Emotional fatigue and digital overload are rising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Daily wellness tools are often shallow or impersonal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AI offers scalable support—but </a:t>
            </a:r>
            <a:r>
              <a:rPr kumimoji="0" lang="en-US" altLang="en-US" sz="2000" b="0" i="1" u="none" strike="noStrike" cap="none" normalizeH="0" baseline="0" dirty="0">
                <a:ln>
                  <a:noFill/>
                </a:ln>
                <a:solidFill>
                  <a:schemeClr val="tx1"/>
                </a:solidFill>
                <a:effectLst/>
              </a:rPr>
              <a:t>tone and content</a:t>
            </a:r>
            <a:r>
              <a:rPr kumimoji="0" lang="en-US" altLang="en-US" sz="2000" b="0" i="0" u="none" strike="noStrike" cap="none" normalizeH="0" baseline="0" dirty="0">
                <a:ln>
                  <a:noFill/>
                </a:ln>
                <a:solidFill>
                  <a:schemeClr val="tx1"/>
                </a:solidFill>
                <a:effectLst/>
              </a:rPr>
              <a:t> matter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We saw potential in a 100-year-old motivational text—</a:t>
            </a:r>
            <a:r>
              <a:rPr kumimoji="0" lang="en-US" altLang="en-US" sz="2000" b="0" i="1" u="none" strike="noStrike" cap="none" normalizeH="0" baseline="0" dirty="0">
                <a:ln>
                  <a:noFill/>
                </a:ln>
                <a:solidFill>
                  <a:schemeClr val="tx1"/>
                </a:solidFill>
                <a:effectLst/>
              </a:rPr>
              <a:t>made interactive</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sz="2000" i="1" dirty="0"/>
          </a:p>
          <a:p>
            <a:pPr marL="0" marR="0" lvl="0" indent="0" algn="l" defTabSz="914400" rtl="0" eaLnBrk="0" fontAlgn="base" latinLnBrk="0" hangingPunct="0">
              <a:lnSpc>
                <a:spcPct val="100000"/>
              </a:lnSpc>
              <a:spcBef>
                <a:spcPct val="0"/>
              </a:spcBef>
              <a:spcAft>
                <a:spcPct val="0"/>
              </a:spcAft>
              <a:buClrTx/>
              <a:buSzTx/>
              <a:tabLst/>
            </a:pPr>
            <a:r>
              <a:rPr lang="en-US" sz="2000" dirty="0"/>
              <a:t>The book </a:t>
            </a:r>
            <a:r>
              <a:rPr lang="en-US" sz="2000" i="1" dirty="0"/>
              <a:t>Inspiration and Ideals: Thoughts for Every Day </a:t>
            </a:r>
            <a:r>
              <a:rPr lang="en-US" sz="2000" dirty="0"/>
              <a:t>was published in 1917 by Yale University, School of Divinity Professor Grenville Kleiser and is in the public domain. It was refreshed by team member Philippa Burgess, and in early 2025 created as a daily Substack. </a:t>
            </a:r>
          </a:p>
        </p:txBody>
      </p:sp>
      <p:pic>
        <p:nvPicPr>
          <p:cNvPr id="9" name="Picture 8">
            <a:extLst>
              <a:ext uri="{FF2B5EF4-FFF2-40B4-BE49-F238E27FC236}">
                <a16:creationId xmlns:a16="http://schemas.microsoft.com/office/drawing/2014/main" id="{EA0590E1-C4C5-F07D-C82E-7FDAD6680FD5}"/>
              </a:ext>
            </a:extLst>
          </p:cNvPr>
          <p:cNvPicPr>
            <a:picLocks noChangeAspect="1"/>
          </p:cNvPicPr>
          <p:nvPr/>
        </p:nvPicPr>
        <p:blipFill>
          <a:blip r:embed="rId3"/>
          <a:stretch>
            <a:fillRect/>
          </a:stretch>
        </p:blipFill>
        <p:spPr>
          <a:xfrm>
            <a:off x="9267240" y="3185322"/>
            <a:ext cx="2339543" cy="2248095"/>
          </a:xfrm>
          <a:prstGeom prst="rect">
            <a:avLst/>
          </a:prstGeom>
        </p:spPr>
      </p:pic>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 </a:t>
            </a:r>
            <a:r>
              <a:rPr lang="en-US" sz="3600" dirty="0">
                <a:solidFill>
                  <a:schemeClr val="accent3"/>
                </a:solidFill>
              </a:rPr>
              <a:t>AI-Powered Inspiration</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9111763" cy="4424363"/>
          </a:xfrm>
          <a:prstGeom prst="rect">
            <a:avLst/>
          </a:prstGeom>
        </p:spPr>
        <p:txBody>
          <a:bodyPr vert="horz" wrap="square" lIns="0" tIns="0" rIns="0" bIns="0" rtlCol="0" anchor="t">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r>
              <a:rPr lang="en-US" b="1" dirty="0"/>
              <a:t>Why We Built It</a:t>
            </a:r>
            <a:br>
              <a:rPr lang="en-US" dirty="0"/>
            </a:br>
            <a:r>
              <a:rPr lang="en-US" dirty="0"/>
              <a:t>People need encouragement, but most chatbots offer canned, impersonal advice. We wanted to combine emotional intelligence with emerging tech to create something warm, wise, and accessible.</a:t>
            </a:r>
          </a:p>
          <a:p>
            <a:pPr>
              <a:buNone/>
            </a:pPr>
            <a:endParaRPr lang="en-US" dirty="0"/>
          </a:p>
          <a:p>
            <a:pPr>
              <a:buNone/>
            </a:pPr>
            <a:r>
              <a:rPr lang="en-US" b="1" dirty="0"/>
              <a:t>What We Created</a:t>
            </a:r>
            <a:endParaRPr lang="en-US" dirty="0"/>
          </a:p>
          <a:p>
            <a:pPr>
              <a:buFont typeface="Arial" panose="020B0604020202020204" pitchFamily="34" charset="0"/>
              <a:buChar char="•"/>
            </a:pPr>
            <a:r>
              <a:rPr lang="en-US" dirty="0"/>
              <a:t>365 motivational entries digitized and adapted from Philippa Burgess’ update of the 1917 public domain text</a:t>
            </a:r>
          </a:p>
          <a:p>
            <a:pPr>
              <a:buFont typeface="Arial" panose="020B0604020202020204" pitchFamily="34" charset="0"/>
              <a:buChar char="•"/>
            </a:pPr>
            <a:r>
              <a:rPr lang="en-US" dirty="0"/>
              <a:t>Curated for inclusive tone—spiritually grounded, not religious</a:t>
            </a:r>
          </a:p>
          <a:p>
            <a:pPr>
              <a:buFont typeface="Arial" panose="020B0604020202020204" pitchFamily="34" charset="0"/>
              <a:buChar char="•"/>
            </a:pPr>
            <a:r>
              <a:rPr lang="en-US" dirty="0"/>
              <a:t>Delivered through Microsoft copilot studio</a:t>
            </a:r>
          </a:p>
          <a:p>
            <a:pPr>
              <a:buFont typeface="Arial" panose="020B0604020202020204" pitchFamily="34" charset="0"/>
              <a:buChar char="•"/>
            </a:pPr>
            <a:r>
              <a:rPr lang="en-US" dirty="0"/>
              <a:t>Built entirely on Microsoft tools</a:t>
            </a:r>
          </a:p>
          <a:p>
            <a:pPr>
              <a:buFont typeface="Arial" panose="020B0604020202020204" pitchFamily="34" charset="0"/>
              <a:buChar char="•"/>
            </a:pPr>
            <a:endParaRPr lang="en-US" dirty="0"/>
          </a:p>
          <a:p>
            <a:pPr>
              <a:buNone/>
            </a:pPr>
            <a:r>
              <a:rPr lang="en-US" b="1" dirty="0"/>
              <a:t>What Sets Us Apart</a:t>
            </a:r>
            <a:endParaRPr lang="en-US" dirty="0"/>
          </a:p>
          <a:p>
            <a:pPr>
              <a:buFont typeface="Arial" panose="020B0604020202020204" pitchFamily="34" charset="0"/>
              <a:buChar char="•"/>
            </a:pPr>
            <a:r>
              <a:rPr lang="en-US" dirty="0"/>
              <a:t>Ethical, human-centered AI for emotional purpose, affirmation and resilience</a:t>
            </a:r>
          </a:p>
          <a:p>
            <a:pPr>
              <a:buFont typeface="Arial" panose="020B0604020202020204" pitchFamily="34" charset="0"/>
              <a:buChar char="•"/>
            </a:pPr>
            <a:r>
              <a:rPr lang="en-US" dirty="0"/>
              <a:t>Curated—not generated—content: timeless wisdom with a modern voice</a:t>
            </a:r>
          </a:p>
          <a:p>
            <a:pPr>
              <a:buFont typeface="Arial" panose="020B0604020202020204" pitchFamily="34" charset="0"/>
              <a:buChar char="•"/>
            </a:pPr>
            <a:r>
              <a:rPr lang="en-US" dirty="0"/>
              <a:t>Scalable and customizable to be integrated into various web or app experiences. </a:t>
            </a:r>
          </a:p>
          <a:p>
            <a:pPr>
              <a:buFont typeface="Arial" panose="020B0604020202020204" pitchFamily="34" charset="0"/>
              <a:buChar char="•"/>
            </a:pPr>
            <a:r>
              <a:rPr lang="en-US" dirty="0"/>
              <a:t>Designed to </a:t>
            </a:r>
            <a:r>
              <a:rPr lang="en-US" i="1" dirty="0"/>
              <a:t>inspire and engage</a:t>
            </a:r>
            <a:r>
              <a:rPr lang="en-US" dirty="0"/>
              <a:t>, not just respond</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156035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Demo</a:t>
            </a:r>
          </a:p>
        </p:txBody>
      </p:sp>
      <p:sp>
        <p:nvSpPr>
          <p:cNvPr id="4" name="TextBox 3">
            <a:extLst>
              <a:ext uri="{FF2B5EF4-FFF2-40B4-BE49-F238E27FC236}">
                <a16:creationId xmlns:a16="http://schemas.microsoft.com/office/drawing/2014/main" id="{93C2A310-75B6-83FA-7C31-CCE08F16CD7B}"/>
              </a:ext>
            </a:extLst>
          </p:cNvPr>
          <p:cNvSpPr txBox="1"/>
          <p:nvPr/>
        </p:nvSpPr>
        <p:spPr>
          <a:xfrm>
            <a:off x="494271" y="1705233"/>
            <a:ext cx="11128302" cy="4695568"/>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buFont typeface="Wingdings" panose="05000000000000000000" pitchFamily="2" charset="2"/>
              <a:buChar char=""/>
            </a:pPr>
            <a:endParaRPr lang="en-US" sz="2600" dirty="0"/>
          </a:p>
        </p:txBody>
      </p:sp>
      <p:pic>
        <p:nvPicPr>
          <p:cNvPr id="5" name="Video 3">
            <a:hlinkClick r:id="" action="ppaction://media"/>
            <a:extLst>
              <a:ext uri="{FF2B5EF4-FFF2-40B4-BE49-F238E27FC236}">
                <a16:creationId xmlns:a16="http://schemas.microsoft.com/office/drawing/2014/main" id="{C9538783-FE12-3E57-5533-E1EE1E611F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81916" y="1556949"/>
            <a:ext cx="10810084" cy="4695569"/>
          </a:xfrm>
          <a:prstGeom prst="rect">
            <a:avLst/>
          </a:prstGeom>
        </p:spPr>
      </p:pic>
      <p:pic>
        <p:nvPicPr>
          <p:cNvPr id="11" name="Picture 10" descr="A blue and green logo&#10;&#10;AI-generated content may be incorrect.">
            <a:extLst>
              <a:ext uri="{FF2B5EF4-FFF2-40B4-BE49-F238E27FC236}">
                <a16:creationId xmlns:a16="http://schemas.microsoft.com/office/drawing/2014/main" id="{1B95C0E8-0C4A-AD15-8C66-2EC06D1EA9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7102" y="1809293"/>
            <a:ext cx="650992" cy="639803"/>
          </a:xfrm>
          <a:prstGeom prst="rect">
            <a:avLst/>
          </a:prstGeom>
        </p:spPr>
      </p:pic>
      <p:pic>
        <p:nvPicPr>
          <p:cNvPr id="13" name="Picture 12" descr="A green square with a white x on it&#10;&#10;AI-generated content may be incorrect.">
            <a:extLst>
              <a:ext uri="{FF2B5EF4-FFF2-40B4-BE49-F238E27FC236}">
                <a16:creationId xmlns:a16="http://schemas.microsoft.com/office/drawing/2014/main" id="{78B9EF49-C6ED-F061-2156-BBF50F12363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7102" y="2839885"/>
            <a:ext cx="650992" cy="606491"/>
          </a:xfrm>
          <a:prstGeom prst="rect">
            <a:avLst/>
          </a:prstGeom>
        </p:spPr>
      </p:pic>
      <p:pic>
        <p:nvPicPr>
          <p:cNvPr id="15" name="Picture 14" descr="A colorful logo on a black background&#10;&#10;AI-generated content may be incorrect.">
            <a:extLst>
              <a:ext uri="{FF2B5EF4-FFF2-40B4-BE49-F238E27FC236}">
                <a16:creationId xmlns:a16="http://schemas.microsoft.com/office/drawing/2014/main" id="{6AA0F591-279E-0ABC-17F9-03BBD4AD17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4439" y="3896294"/>
            <a:ext cx="650992" cy="650992"/>
          </a:xfrm>
          <a:prstGeom prst="rect">
            <a:avLst/>
          </a:prstGeom>
        </p:spPr>
      </p:pic>
    </p:spTree>
    <p:extLst>
      <p:ext uri="{BB962C8B-B14F-4D97-AF65-F5344CB8AC3E}">
        <p14:creationId xmlns:p14="http://schemas.microsoft.com/office/powerpoint/2010/main" val="381617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97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dirty="0">
                <a:ln w="3175">
                  <a:noFill/>
                </a:ln>
                <a:solidFill>
                  <a:schemeClr val="accent3"/>
                </a:solidFill>
                <a:effectLst/>
                <a:latin typeface="+mj-lt"/>
                <a:ea typeface="+mn-ea"/>
                <a:cs typeface="Segoe UI" pitchFamily="34" charset="0"/>
              </a:rPr>
              <a:t>Takeaways: </a:t>
            </a:r>
            <a:r>
              <a:rPr lang="en-US" sz="3600" dirty="0">
                <a:solidFill>
                  <a:schemeClr val="accent3"/>
                </a:solidFill>
              </a:rPr>
              <a:t>Making Wisdom Work for You</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263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r>
              <a:rPr lang="en-US" b="1" dirty="0"/>
              <a:t>Wrap-up Reflections</a:t>
            </a:r>
          </a:p>
          <a:p>
            <a:pPr>
              <a:buNone/>
            </a:pPr>
            <a:endParaRPr lang="en-US" dirty="0"/>
          </a:p>
          <a:p>
            <a:pPr>
              <a:buFont typeface="Arial" panose="020B0604020202020204" pitchFamily="34" charset="0"/>
              <a:buChar char="•"/>
            </a:pPr>
            <a:r>
              <a:rPr lang="en-US" dirty="0"/>
              <a:t>Stop relying on one-size-fits-all AI for meaningful motivation</a:t>
            </a:r>
          </a:p>
          <a:p>
            <a:pPr>
              <a:buFont typeface="Arial" panose="020B0604020202020204" pitchFamily="34" charset="0"/>
              <a:buChar char="•"/>
            </a:pPr>
            <a:r>
              <a:rPr lang="en-US" dirty="0"/>
              <a:t>Start designing tools that combine </a:t>
            </a:r>
            <a:r>
              <a:rPr lang="en-US" b="1" dirty="0"/>
              <a:t>emotional intelligence with structured data</a:t>
            </a:r>
            <a:endParaRPr lang="en-US" dirty="0"/>
          </a:p>
          <a:p>
            <a:pPr>
              <a:buFont typeface="Arial" panose="020B0604020202020204" pitchFamily="34" charset="0"/>
              <a:buChar char="•"/>
            </a:pPr>
            <a:r>
              <a:rPr lang="en-US" dirty="0"/>
              <a:t>Without thoughtful curation, bots often miss the human connection</a:t>
            </a:r>
          </a:p>
          <a:p>
            <a:pPr>
              <a:buFont typeface="Arial" panose="020B0604020202020204" pitchFamily="34" charset="0"/>
              <a:buChar char="•"/>
            </a:pPr>
            <a:r>
              <a:rPr lang="en-US" dirty="0"/>
              <a:t>Our process simplified content digitization using Microsoft tools</a:t>
            </a:r>
          </a:p>
          <a:p>
            <a:pPr>
              <a:buFont typeface="Arial" panose="020B0604020202020204" pitchFamily="34" charset="0"/>
              <a:buChar char="•"/>
            </a:pPr>
            <a:r>
              <a:rPr lang="en-US" dirty="0"/>
              <a:t>Power Platform helped us build quickly, test ideas, and iterate with clarity</a:t>
            </a:r>
          </a:p>
          <a:p>
            <a:pPr defTabSz="932742">
              <a:lnSpc>
                <a:spcPct val="90000"/>
              </a:lnSpc>
              <a:spcBef>
                <a:spcPct val="20000"/>
              </a:spcBef>
              <a:buSzPct val="90000"/>
              <a:buFont typeface="Wingdings" panose="05000000000000000000" pitchFamily="2" charset="2"/>
              <a:buChar char=""/>
            </a:pPr>
            <a:endParaRPr lang="en-US" sz="2800" b="1" dirty="0"/>
          </a:p>
          <a:p>
            <a:pPr defTabSz="932742">
              <a:lnSpc>
                <a:spcPct val="90000"/>
              </a:lnSpc>
              <a:spcBef>
                <a:spcPct val="20000"/>
              </a:spcBef>
              <a:buSzPct val="90000"/>
              <a:buFont typeface="Wingdings" panose="05000000000000000000" pitchFamily="2" charset="2"/>
              <a:buChar char=""/>
            </a:pPr>
            <a:endParaRPr lang="en-US" sz="2800" b="1" dirty="0"/>
          </a:p>
        </p:txBody>
      </p:sp>
      <p:pic>
        <p:nvPicPr>
          <p:cNvPr id="5" name="Picture 4" descr="A book cover with text and a purple and white design&#10;&#10;AI-generated content may be incorrect.">
            <a:extLst>
              <a:ext uri="{FF2B5EF4-FFF2-40B4-BE49-F238E27FC236}">
                <a16:creationId xmlns:a16="http://schemas.microsoft.com/office/drawing/2014/main" id="{A2FD64C0-B832-A602-42DB-AB63D002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3917487"/>
            <a:ext cx="1714500" cy="2657475"/>
          </a:xfrm>
          <a:prstGeom prst="rect">
            <a:avLst/>
          </a:prstGeom>
        </p:spPr>
      </p:pic>
      <p:pic>
        <p:nvPicPr>
          <p:cNvPr id="7" name="Picture 6">
            <a:extLst>
              <a:ext uri="{FF2B5EF4-FFF2-40B4-BE49-F238E27FC236}">
                <a16:creationId xmlns:a16="http://schemas.microsoft.com/office/drawing/2014/main" id="{2A00705D-3550-CFB6-A450-262FAB944C3D}"/>
              </a:ext>
            </a:extLst>
          </p:cNvPr>
          <p:cNvPicPr>
            <a:picLocks noChangeAspect="1"/>
          </p:cNvPicPr>
          <p:nvPr/>
        </p:nvPicPr>
        <p:blipFill>
          <a:blip r:embed="rId4"/>
          <a:stretch>
            <a:fillRect/>
          </a:stretch>
        </p:blipFill>
        <p:spPr>
          <a:xfrm>
            <a:off x="2695466" y="5246224"/>
            <a:ext cx="5296359" cy="1318374"/>
          </a:xfrm>
          <a:prstGeom prst="rect">
            <a:avLst/>
          </a:prstGeom>
        </p:spPr>
      </p:pic>
    </p:spTree>
    <p:extLst>
      <p:ext uri="{BB962C8B-B14F-4D97-AF65-F5344CB8AC3E}">
        <p14:creationId xmlns:p14="http://schemas.microsoft.com/office/powerpoint/2010/main" val="6777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4.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FBD21B-B558-4589-A6DF-3348B1143415}">
  <ds:schemaRefs>
    <ds:schemaRef ds:uri="http://schemas.microsoft.com/sharepoint/v3/contenttype/forms"/>
  </ds:schemaRefs>
</ds:datastoreItem>
</file>

<file path=customXml/itemProps2.xml><?xml version="1.0" encoding="utf-8"?>
<ds:datastoreItem xmlns:ds="http://schemas.openxmlformats.org/officeDocument/2006/customXml" ds:itemID="{A81EC4BB-E8AF-45E0-9C79-B5C580965ADC}">
  <ds:schemaRefs>
    <ds:schemaRef ds:uri="http://schemas.microsoft.com/office/2006/metadata/properties"/>
    <ds:schemaRef ds:uri="http://schemas.microsoft.com/office/infopath/2007/PartnerControls"/>
    <ds:schemaRef ds:uri="7c0babc9-7a7a-47b5-a647-6cd2800917f1"/>
    <ds:schemaRef ds:uri="8d8bcb89-110c-418e-bb51-7f95f1182564"/>
  </ds:schemaRefs>
</ds:datastoreItem>
</file>

<file path=customXml/itemProps3.xml><?xml version="1.0" encoding="utf-8"?>
<ds:datastoreItem xmlns:ds="http://schemas.openxmlformats.org/officeDocument/2006/customXml" ds:itemID="{A42EBC73-D8CA-44F6-BF6B-087B84ABD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8bcb89-110c-418e-bb51-7f95f1182564"/>
    <ds:schemaRef ds:uri="7c0babc9-7a7a-47b5-a647-6cd2800917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56</TotalTime>
  <Words>545</Words>
  <Application>Microsoft Office PowerPoint</Application>
  <PresentationFormat>Widescreen</PresentationFormat>
  <Paragraphs>65</Paragraphs>
  <Slides>5</Slides>
  <Notes>5</Notes>
  <HiddenSlides>0</HiddenSlides>
  <MMClips>1</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5</vt:i4>
      </vt:variant>
    </vt:vector>
  </HeadingPairs>
  <TitlesOfParts>
    <vt:vector size="19" baseType="lpstr">
      <vt:lpstr>Arial</vt:lpstr>
      <vt:lpstr>Calibri</vt:lpstr>
      <vt:lpstr>Calibri Light</vt:lpstr>
      <vt:lpstr>Consolas</vt:lpstr>
      <vt:lpstr>Quattrocento Sans</vt:lpstr>
      <vt:lpstr>Segoe Pro</vt:lpstr>
      <vt:lpstr>Segoe Pro Semibold</vt:lpstr>
      <vt:lpstr>Segoe UI</vt:lpstr>
      <vt:lpstr>Segoe UI Semibold</vt:lpstr>
      <vt:lpstr>Wingdings</vt:lpstr>
      <vt:lpstr>office theme</vt:lpstr>
      <vt:lpstr>1_White Template</vt:lpstr>
      <vt:lpstr>MS_Startups_FH_PPT_Template FY23</vt:lpstr>
      <vt:lpstr>Light</vt:lpstr>
      <vt:lpstr>Ideals Crew: Al Chatbot  Solution Type: Prototype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Yash Padhara</cp:lastModifiedBy>
  <cp:revision>105</cp:revision>
  <dcterms:created xsi:type="dcterms:W3CDTF">2013-07-15T20:26:40Z</dcterms:created>
  <dcterms:modified xsi:type="dcterms:W3CDTF">2025-06-01T02:24:03Z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